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660"/>
  </p:normalViewPr>
  <p:slideViewPr>
    <p:cSldViewPr>
      <p:cViewPr varScale="1">
        <p:scale>
          <a:sx n="82" d="100"/>
          <a:sy n="82" d="100"/>
        </p:scale>
        <p:origin x="-109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706258-76A6-4AC0-85DA-4CB2325A92BF}" type="datetimeFigureOut">
              <a:rPr lang="es-MX" smtClean="0"/>
              <a:pPr/>
              <a:t>04/08/2021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55126-948B-4799-BEFA-B1D1F2BA32B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1752600"/>
          </a:xfrm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INFORME DE ACTIVIDADES </a:t>
            </a:r>
            <a:r>
              <a:rPr lang="es-MX" dirty="0" smtClean="0">
                <a:solidFill>
                  <a:schemeClr val="tx1"/>
                </a:solidFill>
              </a:rPr>
              <a:t>periodo enero junio</a:t>
            </a:r>
            <a:r>
              <a:rPr lang="es-MX" b="1" dirty="0" smtClean="0">
                <a:solidFill>
                  <a:schemeClr val="tx1"/>
                </a:solidFill>
              </a:rPr>
              <a:t>  2021.</a:t>
            </a:r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UAVI\Pictures\LOGO UAV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857232"/>
            <a:ext cx="4369785" cy="2326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RELACION DE PACIENTES ATENDIDOS.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Casos por primera vez.  5</a:t>
            </a:r>
          </a:p>
          <a:p>
            <a:r>
              <a:rPr lang="es-MX" dirty="0"/>
              <a:t>Terapias individuales. 26</a:t>
            </a:r>
          </a:p>
          <a:p>
            <a:r>
              <a:rPr lang="es-MX" dirty="0"/>
              <a:t>Terapias de pareja. 4</a:t>
            </a:r>
          </a:p>
          <a:p>
            <a:r>
              <a:rPr lang="es-MX" dirty="0"/>
              <a:t>Terapia infantil. 4</a:t>
            </a:r>
          </a:p>
          <a:p>
            <a:r>
              <a:rPr lang="es-MX" dirty="0" smtClean="0"/>
              <a:t>Terapias </a:t>
            </a:r>
            <a:r>
              <a:rPr lang="es-MX" dirty="0"/>
              <a:t>de Fiscalía </a:t>
            </a:r>
          </a:p>
          <a:p>
            <a:r>
              <a:rPr lang="es-MX" dirty="0"/>
              <a:t> </a:t>
            </a:r>
            <a:r>
              <a:rPr lang="es-MX" dirty="0" smtClean="0"/>
              <a:t>Taller </a:t>
            </a:r>
            <a:r>
              <a:rPr lang="es-MX" dirty="0"/>
              <a:t>de Escuela de Padres en la Oficina: 7</a:t>
            </a:r>
          </a:p>
          <a:p>
            <a:r>
              <a:rPr lang="es-MX" dirty="0"/>
              <a:t> </a:t>
            </a:r>
            <a:r>
              <a:rPr lang="es-MX" dirty="0" smtClean="0"/>
              <a:t>Terapia </a:t>
            </a:r>
            <a:r>
              <a:rPr lang="es-MX" dirty="0"/>
              <a:t>familiar. 4</a:t>
            </a:r>
          </a:p>
          <a:p>
            <a:r>
              <a:rPr lang="es-MX" dirty="0"/>
              <a:t> </a:t>
            </a:r>
            <a:r>
              <a:rPr lang="es-MX" dirty="0" smtClean="0"/>
              <a:t>Escucha </a:t>
            </a:r>
            <a:r>
              <a:rPr lang="es-MX" dirty="0"/>
              <a:t>del menor en Ministerio Publico. 0</a:t>
            </a:r>
          </a:p>
          <a:p>
            <a:pPr>
              <a:buNone/>
            </a:pPr>
            <a:r>
              <a:rPr lang="es-MX" b="1" dirty="0" smtClean="0"/>
              <a:t>      TOTAL </a:t>
            </a:r>
            <a:r>
              <a:rPr lang="es-MX" b="1" dirty="0"/>
              <a:t>DE PACIENTES  ATENDIDOS 50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Casos </a:t>
            </a:r>
            <a:r>
              <a:rPr lang="es-MX" dirty="0"/>
              <a:t>por primera vez.  16</a:t>
            </a:r>
          </a:p>
          <a:p>
            <a:r>
              <a:rPr lang="es-MX" dirty="0" smtClean="0"/>
              <a:t>Terapias </a:t>
            </a:r>
            <a:r>
              <a:rPr lang="es-MX" dirty="0"/>
              <a:t>individuales.  61</a:t>
            </a:r>
          </a:p>
          <a:p>
            <a:r>
              <a:rPr lang="es-MX" dirty="0"/>
              <a:t>Terapias de pareja. 8</a:t>
            </a:r>
          </a:p>
          <a:p>
            <a:r>
              <a:rPr lang="es-MX" dirty="0"/>
              <a:t>Terapia infantil. 11</a:t>
            </a:r>
          </a:p>
          <a:p>
            <a:r>
              <a:rPr lang="es-MX" dirty="0"/>
              <a:t>Terapia Familiar: 4</a:t>
            </a:r>
          </a:p>
          <a:p>
            <a:r>
              <a:rPr lang="es-MX" dirty="0" smtClean="0"/>
              <a:t>Taller </a:t>
            </a:r>
            <a:r>
              <a:rPr lang="es-MX" dirty="0"/>
              <a:t>de Escuela de Padres en la Oficina: 18</a:t>
            </a:r>
          </a:p>
          <a:p>
            <a:r>
              <a:rPr lang="es-MX" dirty="0" smtClean="0"/>
              <a:t>Escucha </a:t>
            </a:r>
            <a:r>
              <a:rPr lang="es-MX" dirty="0"/>
              <a:t>del menor en Ministerio Publico. 1</a:t>
            </a:r>
          </a:p>
          <a:p>
            <a:pPr>
              <a:buNone/>
            </a:pPr>
            <a:r>
              <a:rPr lang="es-MX" b="1" dirty="0"/>
              <a:t> </a:t>
            </a:r>
            <a:endParaRPr lang="es-MX" dirty="0"/>
          </a:p>
          <a:p>
            <a:pPr>
              <a:buNone/>
            </a:pPr>
            <a:r>
              <a:rPr lang="es-MX" b="1" dirty="0" smtClean="0"/>
              <a:t>        TOTAL </a:t>
            </a:r>
            <a:r>
              <a:rPr lang="es-MX" b="1" dirty="0"/>
              <a:t>DE PACIENTES  ATENDIDOS 119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AVI\Pictures\LOGO DI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4071934" cy="2143125"/>
          </a:xfrm>
          <a:prstGeom prst="rect">
            <a:avLst/>
          </a:prstGeom>
          <a:noFill/>
        </p:spPr>
      </p:pic>
      <p:pic>
        <p:nvPicPr>
          <p:cNvPr id="5" name="Picture 2" descr="C:\Users\UAVI\Pictures\LOGO UAV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3357586" cy="1651954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143108" y="4000504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MX" b="1" dirty="0" smtClean="0"/>
              <a:t>EL EQUIPO INTERDISCIPLINARIO DE LA UNIDAD DE ATENCION A LA VIOLENCIA INTRAFAMILIAR ENCABEZADO PRIMERAMENTE POR LA DIRECTORA DE DIF, ELENA VILLALOBOS SANCHEZ, AGRADECE SU ATENCIÓN</a:t>
            </a:r>
            <a:endParaRPr lang="es-MX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DEPARTAMENTO JURIDICO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es-MX" b="1" dirty="0"/>
              <a:t>El departamento Jurídico dentro de la Unidad es el encargado de brindar asesoría legal en materia de violencia Intrafamiliar a todo usuario que se presente a la misma, así como también es el departamento encargado de dar asesoría en materia, civil, familiar y penal en su caso</a:t>
            </a:r>
            <a:r>
              <a:rPr lang="es-MX" b="1" dirty="0" smtClean="0"/>
              <a:t>.</a:t>
            </a:r>
          </a:p>
          <a:p>
            <a:pPr algn="just">
              <a:defRPr/>
            </a:pPr>
            <a:endParaRPr lang="es-MX" b="1" dirty="0"/>
          </a:p>
          <a:p>
            <a:pPr algn="just">
              <a:defRPr/>
            </a:pPr>
            <a:r>
              <a:rPr lang="es-MX" b="1" dirty="0"/>
              <a:t>En el departamento también se realiza la elaboración de denuncias, las cuales se presentan ante el ministerio publico, esto siempre bajo el consentimiento de la parte agraviada</a:t>
            </a:r>
            <a:r>
              <a:rPr lang="es-MX" b="1" dirty="0" smtClean="0"/>
              <a:t>.</a:t>
            </a:r>
          </a:p>
          <a:p>
            <a:pPr algn="just">
              <a:defRPr/>
            </a:pPr>
            <a:endParaRPr lang="es-MX" b="1" dirty="0"/>
          </a:p>
          <a:p>
            <a:pPr algn="just">
              <a:defRPr/>
            </a:pPr>
            <a:r>
              <a:rPr lang="es-MX" b="1" dirty="0"/>
              <a:t>También se elaboran convenios extrajudiciales, esto referente a los alimentos de los menores de edad, así como también convenios para designar quien de los cónyuges o concubinos tendrá la guarda y custodia de los hijos en una separación.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INFORME DEPARTAMENTO JURIDICO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8" y="1285860"/>
          <a:ext cx="8258202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7"/>
                <a:gridCol w="1376367"/>
                <a:gridCol w="1376367"/>
                <a:gridCol w="1376367"/>
                <a:gridCol w="1376367"/>
                <a:gridCol w="1376367"/>
              </a:tblGrid>
              <a:tr h="552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/>
                        <a:t>MES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/>
                        <a:t>AGOSTO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/>
                        <a:t>TOTAL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569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/>
                        <a:t>USUARIOS ATENDIDOS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/>
                        <a:t>36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/>
                        <a:t>14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/>
                        <a:t>ASESORIAS, CONVENIOS, ORIENTACIONES, ACUERDOS DE COMPARECENCIA.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4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/>
                        <a:t>DENUNCIAS MINISTERIO</a:t>
                      </a:r>
                      <a:r>
                        <a:rPr lang="es-MX" sz="1100" b="1" baseline="0" dirty="0" smtClean="0"/>
                        <a:t> PUBLICO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/>
                </a:tc>
              </a:tr>
              <a:tr h="582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/>
                        <a:t>ACUERDOS DE COMPARECENCIA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/>
                </a:tc>
              </a:tr>
              <a:tr h="1165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/>
                        <a:t>ESCUCHA DE MENNORES</a:t>
                      </a:r>
                      <a:r>
                        <a:rPr lang="es-MX" sz="1100" b="1" baseline="0" dirty="0" smtClean="0"/>
                        <a:t> EN MINISTERIO PUBLICO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b="1"/>
                    </a:p>
                  </a:txBody>
                  <a:tcPr/>
                </a:tc>
              </a:tr>
              <a:tr h="582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/>
                        <a:t>ERESGUARDO</a:t>
                      </a:r>
                      <a:r>
                        <a:rPr lang="es-MX" sz="1100" b="1" baseline="0" dirty="0" smtClean="0"/>
                        <a:t> </a:t>
                      </a:r>
                      <a:r>
                        <a:rPr lang="es-MX" sz="1100" b="1" dirty="0" smtClean="0"/>
                        <a:t>DE </a:t>
                      </a:r>
                      <a:r>
                        <a:rPr lang="es-MX" sz="1100" b="1" dirty="0"/>
                        <a:t>MENORES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DEPARTAMENTO DE TRABAJO SOCIAL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algn="just"/>
            <a:r>
              <a:rPr lang="es-ES" b="1" dirty="0" smtClean="0">
                <a:solidFill>
                  <a:schemeClr val="tx1"/>
                </a:solidFill>
              </a:rPr>
              <a:t>El departamento de Trabajo Social es el encargado de atender por primera vez a las personas que llegan a la Unidad y conforme a su atención se decide a que departamento derivar ya sea Psicología o Jurídico de acuerdo a la situación que presente el Usuario.</a:t>
            </a:r>
          </a:p>
          <a:p>
            <a:pPr marL="457200" indent="-457200" algn="just"/>
            <a:endParaRPr lang="es-ES" b="1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es-ES" b="1" dirty="0" smtClean="0">
                <a:solidFill>
                  <a:schemeClr val="tx1"/>
                </a:solidFill>
              </a:rPr>
              <a:t>También se encarga de atender las denuncias realizada por terceros, para lo cual realiza Visitas Domiciliarias y da a conocer el Caso si es que existe.</a:t>
            </a:r>
          </a:p>
          <a:p>
            <a:pPr marL="457200" indent="-457200" algn="just"/>
            <a:endParaRPr lang="es-ES" b="1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es-ES" b="1" dirty="0" smtClean="0">
                <a:solidFill>
                  <a:schemeClr val="tx1"/>
                </a:solidFill>
              </a:rPr>
              <a:t> Atiende oficios que gira el Ministerio Publico O Fiscalía, en relación a asuntos diversos, como violencia intrafamiliar, lesiones, violaciones, abuso sexual infantil, amenazas, entre otras; de igual manera atiende oficios que giran juzgados  civiles, en relación a asuntos de divorcio, patria potestad, custodias, pensiones alimenticias, todo lo referente en materia familiar.</a:t>
            </a:r>
          </a:p>
          <a:p>
            <a:pPr marL="457200" indent="-457200" algn="just"/>
            <a:endParaRPr lang="es-ES" b="1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es-ES" b="1" dirty="0" smtClean="0">
                <a:solidFill>
                  <a:schemeClr val="tx1"/>
                </a:solidFill>
              </a:rPr>
              <a:t>Acompañamientos en escucha de menores en Ministerio Publico</a:t>
            </a:r>
          </a:p>
          <a:p>
            <a:pPr marL="457200" indent="-457200" algn="just"/>
            <a:r>
              <a:rPr lang="es-ES" b="1" dirty="0" smtClean="0">
                <a:solidFill>
                  <a:schemeClr val="tx1"/>
                </a:solidFill>
              </a:rPr>
              <a:t>Registro y elaboración de expedientes en Plataforma </a:t>
            </a:r>
            <a:r>
              <a:rPr lang="es-ES" b="1" dirty="0" err="1" smtClean="0">
                <a:solidFill>
                  <a:schemeClr val="tx1"/>
                </a:solidFill>
              </a:rPr>
              <a:t>Misvi</a:t>
            </a:r>
            <a:r>
              <a:rPr lang="es-ES" b="1" dirty="0" smtClean="0">
                <a:solidFill>
                  <a:schemeClr val="tx1"/>
                </a:solidFill>
              </a:rPr>
              <a:t> (siguiendo lineamientos) </a:t>
            </a:r>
          </a:p>
          <a:p>
            <a:endParaRPr lang="es-MX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ACCIONES REFLEJADAS EN NUMEROS DE TRABAJO SOCIAL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4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742859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USUARIOS ATENDIDOS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94492" marR="94492" anchor="b"/>
                </a:tc>
              </a:tr>
              <a:tr h="742859">
                <a:tc>
                  <a:txBody>
                    <a:bodyPr/>
                    <a:lstStyle/>
                    <a:p>
                      <a:r>
                        <a:rPr lang="es-ES" dirty="0" smtClean="0"/>
                        <a:t>CONTESTACIONES A</a:t>
                      </a:r>
                      <a:r>
                        <a:rPr lang="es-ES" baseline="0" dirty="0" smtClean="0"/>
                        <a:t> MINISTERIO PUBLICO </a:t>
                      </a:r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marL="94492" marR="94492" anchor="ctr"/>
                </a:tc>
              </a:tr>
              <a:tr h="742859">
                <a:tc>
                  <a:txBody>
                    <a:bodyPr/>
                    <a:lstStyle/>
                    <a:p>
                      <a:r>
                        <a:rPr lang="es-ES" dirty="0" smtClean="0"/>
                        <a:t>CONTESTACIONES A JUZGADO CIVIL </a:t>
                      </a:r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marL="94492" marR="94492" anchor="ctr"/>
                </a:tc>
              </a:tr>
              <a:tr h="742859">
                <a:tc>
                  <a:txBody>
                    <a:bodyPr/>
                    <a:lstStyle/>
                    <a:p>
                      <a:r>
                        <a:rPr lang="es-ES" dirty="0" smtClean="0"/>
                        <a:t>PROCURADURÍA DEL MENOR </a:t>
                      </a:r>
                      <a:endParaRPr lang="es-ES" dirty="0"/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marL="94492" marR="94492" anchor="ctr"/>
                </a:tc>
              </a:tr>
              <a:tr h="829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smtClean="0">
                          <a:solidFill>
                            <a:schemeClr val="tx1"/>
                          </a:solidFill>
                          <a:effectLst/>
                        </a:rPr>
                        <a:t>SEGUIMIENTO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CASOS</a:t>
                      </a:r>
                      <a:endParaRPr lang="es-ES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marL="94492" marR="94492" anchor="ctr"/>
                </a:tc>
              </a:tr>
              <a:tr h="742859">
                <a:tc>
                  <a:txBody>
                    <a:bodyPr/>
                    <a:lstStyle/>
                    <a:p>
                      <a:r>
                        <a:rPr lang="es-ES" dirty="0" smtClean="0"/>
                        <a:t>EXPEDIENTES GENERADOS </a:t>
                      </a:r>
                      <a:endParaRPr lang="es-ES" dirty="0"/>
                    </a:p>
                  </a:txBody>
                  <a:tcPr marL="94492" marR="944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 marL="94492" marR="94492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DEPARTAMENTO DE PSICOLOGIA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es-MX" b="1" dirty="0"/>
              <a:t>El departamento de Psicología se encarga de brindar apoyo emocional a los usuarios o pacientes ya sea de forma individual, de pareja, familia y de intervención grupal brindando talleres de la escuela de padres</a:t>
            </a:r>
            <a:r>
              <a:rPr lang="es-MX" b="1" dirty="0" smtClean="0"/>
              <a:t>.</a:t>
            </a:r>
          </a:p>
          <a:p>
            <a:pPr algn="just">
              <a:defRPr/>
            </a:pPr>
            <a:endParaRPr lang="es-MX" b="1" dirty="0"/>
          </a:p>
          <a:p>
            <a:pPr algn="just">
              <a:defRPr/>
            </a:pPr>
            <a:r>
              <a:rPr lang="es-MX" b="1" dirty="0"/>
              <a:t>En algunas ocasiones dependiendo de la problemática de cada persona y si se considera necesario se realiza el procedimiento de inmediación en violencia intrafamiliar en coordinación con el abogado o la trabajadora social trabajando en equipo multidisciplinario derivándose al departamento jurídico y de trabajo social</a:t>
            </a:r>
            <a:r>
              <a:rPr lang="es-MX" b="1" dirty="0" smtClean="0"/>
              <a:t>.</a:t>
            </a:r>
          </a:p>
          <a:p>
            <a:pPr algn="just">
              <a:defRPr/>
            </a:pPr>
            <a:endParaRPr lang="es-MX" b="1" dirty="0"/>
          </a:p>
          <a:p>
            <a:pPr algn="just">
              <a:defRPr/>
            </a:pPr>
            <a:r>
              <a:rPr lang="es-MX" b="1" dirty="0"/>
              <a:t> También se realizan evaluaciones psicométricas y psicosociales individual y familiar y colectivas al inicio, durante y posterior al proceso</a:t>
            </a:r>
            <a:r>
              <a:rPr lang="es-MX" b="1" dirty="0" smtClean="0"/>
              <a:t>.</a:t>
            </a:r>
          </a:p>
          <a:p>
            <a:pPr algn="just">
              <a:defRPr/>
            </a:pPr>
            <a:endParaRPr lang="es-MX" b="1" dirty="0"/>
          </a:p>
          <a:p>
            <a:pPr algn="just">
              <a:defRPr/>
            </a:pPr>
            <a:r>
              <a:rPr lang="es-MX" b="1" dirty="0"/>
              <a:t>También se imparten charlas informativas de prevención y de difusión entre los cuales se impartiendo el taller informativo de escuela de padres en terapia enfocados a los padres de familia que acuden a con sus hijos a terapias infantiles impartiendo temas de falta de autoridad, limites y disciplina.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i="1" u="sng" dirty="0"/>
              <a:t>DEPARTAMENTO DE PSICOLOGIA UAVI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MX" b="1" dirty="0"/>
              <a:t>El departamento del área de psicología se encarga de brindar apoyo emocional a los usuarios o pacientes ya sea en forma individual, de pareja, familiar, y de intervención grupal brindando talleres de escuela de padres</a:t>
            </a:r>
            <a:r>
              <a:rPr lang="es-MX" b="1" dirty="0" smtClean="0"/>
              <a:t>.</a:t>
            </a:r>
          </a:p>
          <a:p>
            <a:pPr lvl="0"/>
            <a:r>
              <a:rPr lang="es-MX" b="1" dirty="0" smtClean="0"/>
              <a:t> </a:t>
            </a:r>
            <a:endParaRPr lang="es-MX" b="1" dirty="0"/>
          </a:p>
          <a:p>
            <a:pPr lvl="0"/>
            <a:r>
              <a:rPr lang="es-MX" b="1" dirty="0"/>
              <a:t>En algunas ocasiones dependiendo de la problemática de cada persona y si se considera necesario se realiza el procedimiento de mediación  en violencia intrafamiliar en coordinación  con el abogado o la trabajadora social trabajando en equipo multidisciplinario  derivándose  al departamento jurídico y de trabajo social. </a:t>
            </a:r>
            <a:endParaRPr lang="es-MX" b="1" dirty="0" smtClean="0"/>
          </a:p>
          <a:p>
            <a:pPr lvl="0"/>
            <a:endParaRPr lang="es-MX" b="1" dirty="0"/>
          </a:p>
          <a:p>
            <a:pPr lvl="0"/>
            <a:r>
              <a:rPr lang="es-MX" b="1" dirty="0"/>
              <a:t>También se realizan evaluaciones psicométricas y psicosociales individual y familiar y colectivas al inicio, durante y posterior al proceso. </a:t>
            </a:r>
            <a:endParaRPr lang="es-MX" b="1" dirty="0" smtClean="0"/>
          </a:p>
          <a:p>
            <a:pPr lvl="0"/>
            <a:endParaRPr lang="es-MX" b="1" dirty="0"/>
          </a:p>
          <a:p>
            <a:pPr lvl="0"/>
            <a:r>
              <a:rPr lang="es-MX" b="1" dirty="0"/>
              <a:t>También se imparten charlas informativas de prevención y de difusión entre los cuales se imparte el taller informativo de escuela de padres en terapia enfocados a los padres de familia que acudan con sus hijos a terapias infantiles impartiendo temas de falta de autoridad, limites y disciplina.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-857280"/>
            <a:ext cx="8534400" cy="2500330"/>
          </a:xfrm>
        </p:spPr>
        <p:txBody>
          <a:bodyPr>
            <a:normAutofit/>
          </a:bodyPr>
          <a:lstStyle/>
          <a:p>
            <a:r>
              <a:rPr lang="es-MX" sz="2700" b="1" i="1" u="sng" dirty="0"/>
              <a:t>ACTIVIDADES REFLEJADAS EN NUMEROS DE PSICOLOGIA 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dirty="0" smtClean="0"/>
              <a:t>         RELACION </a:t>
            </a:r>
            <a:r>
              <a:rPr lang="es-MX" b="1" dirty="0"/>
              <a:t>DE PACIENTES ATENDIDOS. </a:t>
            </a:r>
            <a:endParaRPr lang="es-MX" dirty="0"/>
          </a:p>
          <a:p>
            <a:r>
              <a:rPr lang="es-MX" dirty="0" smtClean="0"/>
              <a:t>Casos </a:t>
            </a:r>
            <a:r>
              <a:rPr lang="es-MX" dirty="0"/>
              <a:t>por primera vez.  8</a:t>
            </a:r>
          </a:p>
          <a:p>
            <a:r>
              <a:rPr lang="es-MX" dirty="0" smtClean="0"/>
              <a:t>Terapias </a:t>
            </a:r>
            <a:r>
              <a:rPr lang="es-MX" dirty="0"/>
              <a:t>individuales. 15</a:t>
            </a:r>
          </a:p>
          <a:p>
            <a:r>
              <a:rPr lang="es-MX" dirty="0"/>
              <a:t>Terapias de pareja. 0</a:t>
            </a:r>
          </a:p>
          <a:p>
            <a:r>
              <a:rPr lang="es-MX" dirty="0"/>
              <a:t>Terapia infantil. 3</a:t>
            </a:r>
          </a:p>
          <a:p>
            <a:r>
              <a:rPr lang="es-MX" dirty="0" smtClean="0"/>
              <a:t>Terapias </a:t>
            </a:r>
            <a:r>
              <a:rPr lang="es-MX" dirty="0"/>
              <a:t>de fiscalía</a:t>
            </a:r>
          </a:p>
          <a:p>
            <a:r>
              <a:rPr lang="es-MX" dirty="0" smtClean="0"/>
              <a:t>Taller </a:t>
            </a:r>
            <a:r>
              <a:rPr lang="es-MX" dirty="0"/>
              <a:t>de Escuela de Padres en la Oficina: 6</a:t>
            </a:r>
          </a:p>
          <a:p>
            <a:r>
              <a:rPr lang="es-MX" dirty="0" smtClean="0"/>
              <a:t>Terapia </a:t>
            </a:r>
            <a:r>
              <a:rPr lang="es-MX" dirty="0"/>
              <a:t>familiar. 0</a:t>
            </a:r>
          </a:p>
          <a:p>
            <a:r>
              <a:rPr lang="es-MX" dirty="0"/>
              <a:t> </a:t>
            </a:r>
            <a:r>
              <a:rPr lang="es-MX" dirty="0" smtClean="0"/>
              <a:t>Escucha </a:t>
            </a:r>
            <a:r>
              <a:rPr lang="es-MX" dirty="0"/>
              <a:t>del menor en Ministerio Publico. 0</a:t>
            </a:r>
          </a:p>
          <a:p>
            <a:pPr>
              <a:buNone/>
            </a:pPr>
            <a:r>
              <a:rPr lang="es-MX" b="1" dirty="0" smtClean="0"/>
              <a:t>         TOTAL </a:t>
            </a:r>
            <a:r>
              <a:rPr lang="es-MX" b="1" dirty="0"/>
              <a:t>DE PACIENTES  ATENDIDOS 32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r>
              <a:rPr lang="es-MX" sz="3600" b="1" dirty="0"/>
              <a:t>SEPTIEMBRE DEL 2020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/>
              <a:t>RELACION DE PACIENTES ATENDIDOS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Casos por primera vez.  3</a:t>
            </a:r>
          </a:p>
          <a:p>
            <a:r>
              <a:rPr lang="es-MX" dirty="0"/>
              <a:t>Terapias individuales. 20</a:t>
            </a:r>
          </a:p>
          <a:p>
            <a:r>
              <a:rPr lang="es-MX" dirty="0"/>
              <a:t>Terapias de pareja. 4</a:t>
            </a:r>
          </a:p>
          <a:p>
            <a:r>
              <a:rPr lang="es-MX" dirty="0"/>
              <a:t>Terapia infantil. 4</a:t>
            </a:r>
          </a:p>
          <a:p>
            <a:r>
              <a:rPr lang="es-MX" dirty="0" smtClean="0"/>
              <a:t>Terapias </a:t>
            </a:r>
            <a:r>
              <a:rPr lang="es-MX" dirty="0"/>
              <a:t>de Fiscalía </a:t>
            </a:r>
          </a:p>
          <a:p>
            <a:r>
              <a:rPr lang="es-MX" dirty="0" smtClean="0"/>
              <a:t>Taller </a:t>
            </a:r>
            <a:r>
              <a:rPr lang="es-MX" dirty="0"/>
              <a:t>de Escuela de Padres en la Oficina: 5</a:t>
            </a:r>
          </a:p>
          <a:p>
            <a:r>
              <a:rPr lang="es-MX" dirty="0"/>
              <a:t> </a:t>
            </a:r>
            <a:r>
              <a:rPr lang="es-MX" dirty="0" smtClean="0"/>
              <a:t>Terapia </a:t>
            </a:r>
            <a:r>
              <a:rPr lang="es-MX" dirty="0"/>
              <a:t>familiar. 0</a:t>
            </a:r>
          </a:p>
          <a:p>
            <a:r>
              <a:rPr lang="es-MX" dirty="0"/>
              <a:t> </a:t>
            </a:r>
            <a:r>
              <a:rPr lang="es-MX" dirty="0" smtClean="0"/>
              <a:t>Escucha </a:t>
            </a:r>
            <a:r>
              <a:rPr lang="es-MX" dirty="0"/>
              <a:t>del menor en Ministerio Publico. 1</a:t>
            </a:r>
          </a:p>
          <a:p>
            <a:pPr>
              <a:buNone/>
            </a:pPr>
            <a:r>
              <a:rPr lang="es-MX" b="1" dirty="0" smtClean="0"/>
              <a:t>   TOTAL </a:t>
            </a:r>
            <a:r>
              <a:rPr lang="es-MX" b="1" dirty="0"/>
              <a:t>DE PACIENTES  ATENDIDOS 37</a:t>
            </a: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933</Words>
  <Application>Microsoft Office PowerPoint</Application>
  <PresentationFormat>Presentación en pantalla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Civil</vt:lpstr>
      <vt:lpstr>Diapositiva 1</vt:lpstr>
      <vt:lpstr>DEPARTAMENTO JURIDICO </vt:lpstr>
      <vt:lpstr>INFORME DEPARTAMENTO JURIDICO</vt:lpstr>
      <vt:lpstr>DEPARTAMENTO DE TRABAJO SOCIAL </vt:lpstr>
      <vt:lpstr>ACCIONES REFLEJADAS EN NUMEROS DE TRABAJO SOCIAL </vt:lpstr>
      <vt:lpstr>DEPARTAMENTO DE PSICOLOGIA</vt:lpstr>
      <vt:lpstr>DEPARTAMENTO DE PSICOLOGIA UAVI </vt:lpstr>
      <vt:lpstr>ACTIVIDADES REFLEJADAS EN NUMEROS DE PSICOLOGIA   </vt:lpstr>
      <vt:lpstr>  SEPTIEMBRE DEL 2020 RELACION DE PACIENTES ATENDIDOS</vt:lpstr>
      <vt:lpstr> RELACION DE PACIENTES ATENDIDOS.  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9</cp:revision>
  <dcterms:created xsi:type="dcterms:W3CDTF">2020-11-27T20:05:02Z</dcterms:created>
  <dcterms:modified xsi:type="dcterms:W3CDTF">2021-08-04T18:38:15Z</dcterms:modified>
</cp:coreProperties>
</file>